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66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4.xml"/><Relationship Id="rId2" Type="http://schemas.openxmlformats.org/officeDocument/2006/relationships/image" Target="../media/image1.png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7.xml"/><Relationship Id="rId2" Type="http://schemas.openxmlformats.org/officeDocument/2006/relationships/image" Target="../media/image1.png"/><Relationship Id="rId1" Type="http://schemas.openxmlformats.org/officeDocument/2006/relationships/tags" Target="../tags/tag66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577215" y="1890395"/>
          <a:ext cx="11123295" cy="3935095"/>
        </p:xfrm>
        <a:graphic>
          <a:graphicData uri="http://schemas.openxmlformats.org/drawingml/2006/table">
            <a:tbl>
              <a:tblPr/>
              <a:tblGrid>
                <a:gridCol w="884907"/>
                <a:gridCol w="884907"/>
                <a:gridCol w="621890"/>
                <a:gridCol w="943356"/>
                <a:gridCol w="943355"/>
                <a:gridCol w="501487"/>
                <a:gridCol w="943940"/>
                <a:gridCol w="943355"/>
                <a:gridCol w="500902"/>
                <a:gridCol w="722421"/>
                <a:gridCol w="943940"/>
                <a:gridCol w="2288835"/>
              </a:tblGrid>
              <a:tr h="549275">
                <a:tc gridSpan="12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6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济宁研途教育科技有限公司薪资安排</a:t>
                      </a:r>
                      <a:endParaRPr lang="zh-CN" altLang="en-US" sz="16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4737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岗位类型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具体岗位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底薪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绩效奖金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绩效要求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提成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销售奖金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分校奖金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社保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年终奖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晋升要求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4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停薪留保</a:t>
                      </a:r>
                      <a:endParaRPr lang="zh-CN" altLang="en-US" sz="14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075">
                <a:tc rowSpan="3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销售</a:t>
                      </a: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类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分校校长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2W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8%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300w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连续</a:t>
                      </a: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个月业绩不达标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075">
                <a:tc vMerge="1"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销售经理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4000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2W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6%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×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100w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连续</a:t>
                      </a: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个月业绩不达标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3075">
                <a:tc vMerge="1"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销售专员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3000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2W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6%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×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连续</a:t>
                      </a: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个月业绩不达标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4345">
                <a:tc rowSpan="3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内勤</a:t>
                      </a: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类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分校助理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4000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6%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×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暂定</a:t>
                      </a: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</a:t>
                      </a: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w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连续多次迟到或工作失误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2440">
                <a:tc vMerge="1"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行政内勤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3500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6%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×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×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暂定</a:t>
                      </a: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20w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连续多次迟到或工作失误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72440">
                <a:tc vMerge="1"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运营</a:t>
                      </a:r>
                      <a:r>
                        <a:rPr lang="zh-CN" altLang="en-US" sz="120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内勤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3000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6%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×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×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CN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√</a:t>
                      </a:r>
                      <a:endParaRPr lang="en-US" altLang="zh-CN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1200" b="0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无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CN" altLang="en-US" sz="120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连续多次迟到或工作失误</a:t>
                      </a:r>
                      <a:endParaRPr lang="zh-CN" altLang="en-US" sz="1200" b="0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" marR="25400" marT="6350" marB="635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图片 4" descr="微信图片_20250909150233_7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15" y="632460"/>
            <a:ext cx="2911475" cy="4368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微信图片_20250909150233_7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15" y="632460"/>
            <a:ext cx="2911475" cy="436880"/>
          </a:xfrm>
          <a:prstGeom prst="rect">
            <a:avLst/>
          </a:prstGeom>
        </p:spPr>
      </p:pic>
      <p:graphicFrame>
        <p:nvGraphicFramePr>
          <p:cNvPr id="7" name="表格 6"/>
          <p:cNvGraphicFramePr/>
          <p:nvPr/>
        </p:nvGraphicFramePr>
        <p:xfrm>
          <a:off x="1235710" y="2420840"/>
          <a:ext cx="9720580" cy="2664460"/>
        </p:xfrm>
        <a:graphic>
          <a:graphicData uri="http://schemas.openxmlformats.org/drawingml/2006/table">
            <a:tbl>
              <a:tblPr/>
              <a:tblGrid>
                <a:gridCol w="1488440"/>
                <a:gridCol w="1480185"/>
                <a:gridCol w="1593215"/>
                <a:gridCol w="1117600"/>
                <a:gridCol w="1243330"/>
                <a:gridCol w="1455420"/>
                <a:gridCol w="1342390"/>
              </a:tblGrid>
              <a:tr h="684530">
                <a:tc rowSpan="2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岗位类型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工作时间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休假制度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84530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早班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晚班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日常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节假日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寒假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暑假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销售类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9:00-18:00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14:00-21:00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4+1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无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连休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≥12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天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连休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≥8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天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内勤类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9:00-18:00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14:00-21:00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4+1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无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连休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≥12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天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连休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≥8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天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171575" y="1670685"/>
          <a:ext cx="9996805" cy="3959860"/>
        </p:xfrm>
        <a:graphic>
          <a:graphicData uri="http://schemas.openxmlformats.org/drawingml/2006/table">
            <a:tbl>
              <a:tblPr/>
              <a:tblGrid>
                <a:gridCol w="1753870"/>
                <a:gridCol w="3035300"/>
                <a:gridCol w="5207635"/>
              </a:tblGrid>
              <a:tr h="684530">
                <a:tc gridSpan="3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退款及惩罚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68453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类型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例如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800" b="1" i="0" spc="13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惩罚措施</a:t>
                      </a:r>
                      <a:endParaRPr lang="zh-CN" altLang="en-US" sz="1800" b="1" i="0" spc="13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非工作失误类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政策变化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/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未交付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等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扣除</a:t>
                      </a:r>
                      <a:r>
                        <a:rPr lang="en-US" altLang="zh-CN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OA</a:t>
                      </a:r>
                      <a:r>
                        <a:rPr lang="zh-CN" altLang="en-US" sz="16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  <a:sym typeface="+mn-ea"/>
                        </a:rPr>
                        <a:t>及相应奖金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工作失误类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填写失误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/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承诺失误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等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退款金额</a:t>
                      </a:r>
                      <a:r>
                        <a:rPr lang="en-US" altLang="zh-CN" sz="1600" b="1" i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50%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并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扣除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OA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及相应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奖金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其他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迟到早退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等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连续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3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次扣除本月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全部绩效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7700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考试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季度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考试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按分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/20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扣除绩效，不及格全部</a:t>
                      </a: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ea typeface="微软雅黑" panose="020B0503020204020204" charset="-122"/>
                        </a:rPr>
                        <a:t>扣除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微软雅黑" panose="020B0503020204020204" charset="-122"/>
                      </a:endParaRPr>
                    </a:p>
                  </a:txBody>
                  <a:tcPr marL="254000" marR="254000" marT="177800" marB="1778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" name="图片 4" descr="微信图片_20250909150233_7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15" y="632460"/>
            <a:ext cx="2911475" cy="4368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微信图片_20250909150233_7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15" y="632460"/>
            <a:ext cx="2911475" cy="436880"/>
          </a:xfrm>
          <a:prstGeom prst="rect">
            <a:avLst/>
          </a:prstGeom>
        </p:spPr>
      </p:pic>
      <p:graphicFrame>
        <p:nvGraphicFramePr>
          <p:cNvPr id="6" name="表格 5"/>
          <p:cNvGraphicFramePr/>
          <p:nvPr>
            <p:custDataLst>
              <p:tags r:id="rId2"/>
            </p:custDataLst>
          </p:nvPr>
        </p:nvGraphicFramePr>
        <p:xfrm>
          <a:off x="1049655" y="1741805"/>
          <a:ext cx="10028555" cy="4445000"/>
        </p:xfrm>
        <a:graphic>
          <a:graphicData uri="http://schemas.openxmlformats.org/drawingml/2006/table">
            <a:tbl>
              <a:tblPr/>
              <a:tblGrid>
                <a:gridCol w="1873885"/>
                <a:gridCol w="3055620"/>
                <a:gridCol w="1699260"/>
                <a:gridCol w="1699895"/>
                <a:gridCol w="1699895"/>
              </a:tblGrid>
              <a:tr h="555625">
                <a:tc gridSpan="5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单独计费项目表</a:t>
                      </a:r>
                      <a:endParaRPr lang="zh-CN" altLang="en-US" sz="16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55625"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类型</a:t>
                      </a:r>
                      <a:endParaRPr lang="zh-CN" altLang="en-US" sz="16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</a:t>
                      </a:r>
                      <a:endParaRPr lang="zh-CN" altLang="en-US" sz="16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单位</a:t>
                      </a:r>
                      <a:endParaRPr lang="zh-CN" altLang="en-US" sz="16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单价</a:t>
                      </a:r>
                      <a:endParaRPr lang="zh-CN" altLang="en-US" sz="16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1" i="0" spc="12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备注</a:t>
                      </a:r>
                      <a:endParaRPr lang="zh-CN" altLang="en-US" sz="1600" b="1" i="0" spc="12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5625">
                <a:tc rowSpan="2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申请类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综合评价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每人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600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562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港澳院校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每校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5625">
                <a:tc rowSpan="2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填报类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云平台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每人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562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志愿填报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每人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600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5625">
                <a:tc rowSpan="2"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其他类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西交利物浦</a:t>
                      </a: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2+2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每人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1-2W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55625">
                <a:tc vMerge="1">
                  <a:tcPr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出国留学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zh-CN" altLang="en-US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每人</a:t>
                      </a:r>
                      <a:endParaRPr lang="zh-CN" altLang="en-US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r>
                        <a:rPr lang="en-US" altLang="zh-CN" sz="1600" b="0" i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5000</a:t>
                      </a:r>
                      <a:endParaRPr lang="en-US" altLang="zh-CN"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algn="ctr" fontAlgn="ctr">
                        <a:lnSpc>
                          <a:spcPct val="120000"/>
                        </a:lnSpc>
                      </a:pPr>
                      <a:endParaRPr sz="1600" b="0" i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254000" marR="254000" marT="127000" marB="12700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TABLE_ENDDRAG_ORIGIN_RECT" val="860*258"/>
  <p:tag name="TABLE_ENDDRAG_RECT" val="45*125*860*258"/>
  <p:tag name="TABLE_AUTOADJUST_FLAG" val="1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TABLE_ENDDRAG_ORIGIN_RECT" val="787*255"/>
  <p:tag name="TABLE_ENDDRAG_RECT" val="92*190*787*255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TABLE_ENDDRAG_ORIGIN_RECT" val="789*349"/>
  <p:tag name="TABLE_ENDDRAG_RECT" val="82*137*789*349"/>
</p:tagLst>
</file>

<file path=ppt/tags/tag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813</Words>
  <Application>WPS 演示</Application>
  <PresentationFormat>宽屏</PresentationFormat>
  <Paragraphs>352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2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研途教育</cp:lastModifiedBy>
  <cp:revision>162</cp:revision>
  <dcterms:created xsi:type="dcterms:W3CDTF">2019-06-19T02:08:00Z</dcterms:created>
  <dcterms:modified xsi:type="dcterms:W3CDTF">2025-10-08T02:46:32Z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ICV">
    <vt:lpwstr>6138B00CD6934BE1AF07617385E1E541_13</vt:lpwstr>
  </property>
</Properties>
</file>